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13716000" cx="24384000"/>
  <p:notesSz cx="6858000" cy="9144000"/>
  <p:embeddedFontLst>
    <p:embeddedFont>
      <p:font typeface="Helvetica Neue"/>
      <p:regular r:id="rId32"/>
      <p:bold r:id="rId33"/>
      <p:italic r:id="rId34"/>
      <p:boldItalic r:id="rId35"/>
    </p:embeddedFont>
    <p:embeddedFont>
      <p:font typeface="Helvetica Neue Ligh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0" roundtripDataSignature="AMtx7mgw2wrLL3SrYFieg2U0GlKgecvC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6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9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8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1.xml"/><Relationship Id="rId37" Type="http://schemas.openxmlformats.org/officeDocument/2006/relationships/font" Target="fonts/HelveticaNeueLight-bold.fntdata"/><Relationship Id="rId14" Type="http://schemas.openxmlformats.org/officeDocument/2006/relationships/slide" Target="slides/slide10.xml"/><Relationship Id="rId36" Type="http://schemas.openxmlformats.org/officeDocument/2006/relationships/font" Target="fonts/HelveticaNeueLight-regular.fntdata"/><Relationship Id="rId17" Type="http://schemas.openxmlformats.org/officeDocument/2006/relationships/slide" Target="slides/slide13.xml"/><Relationship Id="rId39" Type="http://schemas.openxmlformats.org/officeDocument/2006/relationships/font" Target="fonts/HelveticaNeueLight-boldItalic.fntdata"/><Relationship Id="rId16" Type="http://schemas.openxmlformats.org/officeDocument/2006/relationships/slide" Target="slides/slide12.xml"/><Relationship Id="rId38" Type="http://schemas.openxmlformats.org/officeDocument/2006/relationships/font" Target="fonts/HelveticaNeueLight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26d99f7014_0_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8" name="Google Shape;138;g226d99f7014_0_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저</a:t>
            </a:r>
            <a:r>
              <a:rPr lang="en-US"/>
              <a:t>기 for문 간단하게 말하자면, 1. 추출할 사각형을 정의하고, 2. 단일 카드의 크기로 새 Bitmap 개체를 만들고, Graphics 는 사실 여기서는 필요없는 코드인데 그리기 작업 가능하게 해주는거고(발표할 때 말하실 필요 없을듯), index 구해서 cardImage 배열에 croppedImage(자른 카드 이미지) 를 넣는 방식입니다.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26d99f71a9_1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" name="Google Shape;147;g226d99f71a9_1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6d99f71a9_1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0" name="Google Shape;160;g226d99f71a9_1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26d99f71a9_1_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3" name="Google Shape;173;g226d99f71a9_1_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26d99f71a9_1_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4" name="Google Shape;184;g226d99f71a9_1_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26d99f71a9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0" name="Google Shape;200;g226d99f71a9_1_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26d99f71a9_1_10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5" name="Google Shape;215;g226d99f71a9_1_10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26d99f71a9_1_1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9" name="Google Shape;229;g226d99f71a9_1_1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26d99f71a9_1_1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3" name="Google Shape;243;g226d99f71a9_1_1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26d99f71a9_1_1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8" name="Google Shape;258;g226d99f71a9_1_1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" name="Google Shape;73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26d99f71a9_1_1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3" name="Google Shape;273;g226d99f71a9_1_1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26d99f71a9_1_1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4" name="Google Shape;284;g226d99f71a9_1_1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26d99f71a9_1_2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8" name="Google Shape;298;g226d99f71a9_1_2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26d99f71a9_1_2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2" name="Google Shape;312;g226d99f71a9_1_2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26d99f71a9_1_2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6" name="Google Shape;326;g226d99f71a9_1_2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26d99f71a9_1_2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8" name="Google Shape;338;g226d99f71a9_1_2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26d99f71a9_1_2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7" name="Google Shape;347;g226d99f71a9_1_2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26d99f701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1" name="Google Shape;81;g226d99f7014_0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6d99f7014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9" name="Google Shape;89;g226d99f7014_0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6d99f7014_0_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" name="Google Shape;97;g226d99f7014_0_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26d99f7014_0_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5" name="Google Shape;105;g226d99f7014_0_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26d99f7014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3" name="Google Shape;113;g226d99f7014_0_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'await' 키워드를 사용하여 비동기 작업을 대기하면 현재 스레드를 해제하고 다른 작업을 계속 실행하거나 사용자 상호 작용에 응답할 수 있습니다. </a:t>
            </a:r>
            <a:endParaRPr/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6d99f7014_0_7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1" name="Google Shape;121;g226d99f7014_0_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저기서, CancellationTokenSource는 100초 기다리는데 멈추는데 쓰이고, await 키워드로 100초를 기다리게 합니다.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26d99f7014_0_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0" name="Google Shape;130;g226d99f7014_0_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카</a:t>
            </a:r>
            <a:r>
              <a:rPr lang="en-US"/>
              <a:t>드 이미지 52장과 뒷면 이미지를 전부 하나하나 이미지로 따로 저장하는 형식은 너무 번거로워서 사용했다~ 이런식으로 하면 될듯요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1" name="Google Shape;11;p5"/>
          <p:cNvSpPr txBox="1"/>
          <p:nvPr>
            <p:ph idx="1" type="body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5pPr>
            <a:lvl6pPr indent="-371475" lvl="5" marL="2743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" name="Google Shape;12;p5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4"/>
          <p:cNvSpPr txBox="1"/>
          <p:nvPr>
            <p:ph idx="1" type="body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0" i="1" sz="3200">
                <a:solidFill>
                  <a:srgbClr val="000000"/>
                </a:solidFill>
              </a:defRPr>
            </a:lvl1pPr>
            <a:lvl2pPr indent="-482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Char char="•"/>
              <a:defRPr b="0" i="1" sz="3200">
                <a:solidFill>
                  <a:srgbClr val="000000"/>
                </a:solidFill>
              </a:defRPr>
            </a:lvl2pPr>
            <a:lvl3pPr indent="-482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Char char="•"/>
              <a:defRPr b="0" i="1" sz="3200">
                <a:solidFill>
                  <a:srgbClr val="000000"/>
                </a:solidFill>
              </a:defRPr>
            </a:lvl3pPr>
            <a:lvl4pPr indent="-482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Char char="•"/>
              <a:defRPr b="0" i="1" sz="3200">
                <a:solidFill>
                  <a:srgbClr val="000000"/>
                </a:solidFill>
              </a:defRPr>
            </a:lvl4pPr>
            <a:lvl5pPr indent="-482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Char char="•"/>
              <a:defRPr b="0" i="1" sz="3200">
                <a:solidFill>
                  <a:srgbClr val="000000"/>
                </a:solidFill>
              </a:defRPr>
            </a:lvl5pPr>
            <a:lvl6pPr indent="-371475" lvl="5" marL="2743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2" type="body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371475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/>
          <p:nvPr>
            <p:ph idx="2" type="pic"/>
          </p:nvPr>
        </p:nvSpPr>
        <p:spPr>
          <a:xfrm>
            <a:off x="0" y="0"/>
            <a:ext cx="24384000" cy="16264468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5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6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7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" type="body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371475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" type="body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371475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>
  <p:cSld name="Photo - Horizontal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/>
          <p:nvPr>
            <p:ph idx="2" type="pic"/>
          </p:nvPr>
        </p:nvSpPr>
        <p:spPr>
          <a:xfrm>
            <a:off x="3124200" y="-38100"/>
            <a:ext cx="18135600" cy="12096699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7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idx="1" type="body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5pPr>
            <a:lvl6pPr indent="-371475" lvl="5" marL="2743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1" name="Google Shape;21;p7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er">
  <p:cSld name="Title - Cen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8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/>
          <p:nvPr>
            <p:ph idx="2" type="pic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9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Helvetica Neue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" type="body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b="0" sz="5400">
                <a:solidFill>
                  <a:srgbClr val="000000"/>
                </a:solidFill>
              </a:defRPr>
            </a:lvl5pPr>
            <a:lvl6pPr indent="-371475" lvl="5" marL="2743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/>
          <p:nvPr>
            <p:ph idx="2" type="pic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11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1" type="body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530225" lvl="0" marL="4572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sz="3800">
                <a:solidFill>
                  <a:srgbClr val="000000"/>
                </a:solidFill>
              </a:defRPr>
            </a:lvl1pPr>
            <a:lvl2pPr indent="-530225" lvl="1" marL="9144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sz="3800">
                <a:solidFill>
                  <a:srgbClr val="000000"/>
                </a:solidFill>
              </a:defRPr>
            </a:lvl2pPr>
            <a:lvl3pPr indent="-530225" lvl="2" marL="13716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sz="3800">
                <a:solidFill>
                  <a:srgbClr val="000000"/>
                </a:solidFill>
              </a:defRPr>
            </a:lvl3pPr>
            <a:lvl4pPr indent="-530225" lvl="3" marL="18288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sz="3800">
                <a:solidFill>
                  <a:srgbClr val="000000"/>
                </a:solidFill>
              </a:defRPr>
            </a:lvl4pPr>
            <a:lvl5pPr indent="-530225" lvl="4" marL="22860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b="0" sz="3800">
                <a:solidFill>
                  <a:srgbClr val="000000"/>
                </a:solidFill>
              </a:defRPr>
            </a:lvl5pPr>
            <a:lvl6pPr indent="-371475" lvl="5" marL="2743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7" name="Google Shape;37;p11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/>
          <p:nvPr>
            <p:ph idx="1" type="body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371475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/>
          <p:nvPr>
            <p:ph idx="2" type="pic"/>
          </p:nvPr>
        </p:nvSpPr>
        <p:spPr>
          <a:xfrm>
            <a:off x="15681340" y="7035800"/>
            <a:ext cx="8396679" cy="56007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13"/>
          <p:cNvSpPr/>
          <p:nvPr>
            <p:ph idx="3" type="pic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13"/>
          <p:cNvSpPr/>
          <p:nvPr>
            <p:ph idx="4" type="pic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13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609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b="1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9600" lvl="1" marL="914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b="1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9600" lvl="2" marL="1371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b="1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9600" lvl="3" marL="18288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b="1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9600" lvl="4" marL="22860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b="1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9600" lvl="5" marL="2743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b="1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9600" lvl="6" marL="3200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b="1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9600" lvl="7" marL="3657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b="1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9600" lvl="8" marL="41148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b="1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2" type="sldNum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hub.com/wnsduq23/BlackJack_Project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>
            <a:alpha val="69803"/>
          </a:srgbClr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이미지" id="63" name="Google Shape;63;p1"/>
          <p:cNvPicPr preferRelativeResize="0"/>
          <p:nvPr/>
        </p:nvPicPr>
        <p:blipFill rotWithShape="1">
          <a:blip r:embed="rId3">
            <a:alphaModFix/>
          </a:blip>
          <a:srcRect b="10453" l="0" r="0" t="10607"/>
          <a:stretch/>
        </p:blipFill>
        <p:spPr>
          <a:xfrm>
            <a:off x="-25400" y="-1"/>
            <a:ext cx="24434800" cy="1371600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"/>
          <p:cNvSpPr/>
          <p:nvPr/>
        </p:nvSpPr>
        <p:spPr>
          <a:xfrm>
            <a:off x="-26690" y="-28179"/>
            <a:ext cx="24437380" cy="13772358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" name="Google Shape;65;p1"/>
          <p:cNvSpPr txBox="1"/>
          <p:nvPr/>
        </p:nvSpPr>
        <p:spPr>
          <a:xfrm>
            <a:off x="14615351" y="12299422"/>
            <a:ext cx="9332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 sz="3000">
              <a:solidFill>
                <a:srgbClr val="FFFFFF"/>
              </a:solidFill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 sz="3000">
              <a:solidFill>
                <a:srgbClr val="FFFFFF"/>
              </a:solidFill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t/>
            </a:r>
            <a:endParaRPr/>
          </a:p>
        </p:txBody>
      </p:sp>
      <p:cxnSp>
        <p:nvCxnSpPr>
          <p:cNvPr id="66" name="Google Shape;66;p1"/>
          <p:cNvCxnSpPr/>
          <p:nvPr/>
        </p:nvCxnSpPr>
        <p:spPr>
          <a:xfrm>
            <a:off x="430126" y="12076111"/>
            <a:ext cx="23523750" cy="2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67" name="Google Shape;67;p1"/>
          <p:cNvSpPr txBox="1"/>
          <p:nvPr/>
        </p:nvSpPr>
        <p:spPr>
          <a:xfrm>
            <a:off x="1565807" y="5327648"/>
            <a:ext cx="16707300" cy="9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5400"/>
              <a:buFont typeface="Arial"/>
              <a:buNone/>
            </a:pPr>
            <a:r>
              <a:rPr lang="en-US" sz="5400">
                <a:solidFill>
                  <a:srgbClr val="D5D5D5"/>
                </a:solidFill>
              </a:rPr>
              <a:t>Blackjack game</a:t>
            </a:r>
            <a:endParaRPr/>
          </a:p>
        </p:txBody>
      </p:sp>
      <p:sp>
        <p:nvSpPr>
          <p:cNvPr id="68" name="Google Shape;68;p1"/>
          <p:cNvSpPr txBox="1"/>
          <p:nvPr/>
        </p:nvSpPr>
        <p:spPr>
          <a:xfrm>
            <a:off x="1565808" y="4044948"/>
            <a:ext cx="146355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400"/>
              <a:buFont typeface="Arial"/>
              <a:buNone/>
            </a:pPr>
            <a:r>
              <a:rPr b="0" i="0" lang="en-US" sz="8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8400">
                <a:solidFill>
                  <a:srgbClr val="FFFFFF"/>
                </a:solidFill>
              </a:rPr>
              <a:t>C# Programming</a:t>
            </a:r>
            <a:endParaRPr/>
          </a:p>
        </p:txBody>
      </p:sp>
      <p:sp>
        <p:nvSpPr>
          <p:cNvPr id="69" name="Google Shape;69;p1"/>
          <p:cNvSpPr txBox="1"/>
          <p:nvPr/>
        </p:nvSpPr>
        <p:spPr>
          <a:xfrm>
            <a:off x="1565800" y="7764400"/>
            <a:ext cx="8964000" cy="3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Department of Computer</a:t>
            </a:r>
            <a:r>
              <a:rPr lang="en-US" sz="3600">
                <a:solidFill>
                  <a:srgbClr val="FFFFFF"/>
                </a:solidFill>
              </a:rPr>
              <a:t> </a:t>
            </a:r>
            <a:r>
              <a:rPr b="0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Engineering                                                  </a:t>
            </a:r>
            <a:endParaRPr/>
          </a:p>
          <a:p>
            <a:pPr indent="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3600">
                <a:solidFill>
                  <a:srgbClr val="FFFFFF"/>
                </a:solidFill>
              </a:rPr>
              <a:t>8011591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18011498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21011585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21011575</a:t>
            </a:r>
            <a:endParaRPr/>
          </a:p>
        </p:txBody>
      </p:sp>
      <p:sp>
        <p:nvSpPr>
          <p:cNvPr id="70" name="Google Shape;70;p1"/>
          <p:cNvSpPr txBox="1"/>
          <p:nvPr/>
        </p:nvSpPr>
        <p:spPr>
          <a:xfrm>
            <a:off x="3511452" y="7764400"/>
            <a:ext cx="7964100" cy="3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 김준엽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 송형진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 윤민웅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 박준형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g226d99f7014_0_69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41" name="Google Shape;141;g226d99f7014_0_69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42" name="Google Shape;142;g226d99f7014_0_69"/>
          <p:cNvSpPr txBox="1"/>
          <p:nvPr/>
        </p:nvSpPr>
        <p:spPr>
          <a:xfrm>
            <a:off x="199150" y="647200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사용한 기능(cont.)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3" name="Google Shape;143;g226d99f7014_0_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23400"/>
            <a:ext cx="12650125" cy="885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226d99f7014_0_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80900" y="2523400"/>
            <a:ext cx="11450700" cy="885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Google Shape;149;g226d99f71a9_1_5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50" name="Google Shape;150;g226d99f71a9_1_5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51" name="Google Shape;151;g226d99f71a9_1_5"/>
          <p:cNvSpPr txBox="1"/>
          <p:nvPr/>
        </p:nvSpPr>
        <p:spPr>
          <a:xfrm>
            <a:off x="158075" y="380275"/>
            <a:ext cx="16459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2" name="Google Shape;152;g226d99f71a9_1_5"/>
          <p:cNvSpPr txBox="1"/>
          <p:nvPr/>
        </p:nvSpPr>
        <p:spPr>
          <a:xfrm>
            <a:off x="931700" y="7754600"/>
            <a:ext cx="86784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시작화면에서 PLAY 버튼 누를시 게임 진행 화면으로 넘어간다.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3" name="Google Shape;153;g226d99f71a9_1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700" y="3077775"/>
            <a:ext cx="7574799" cy="396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226d99f71a9_1_5"/>
          <p:cNvSpPr/>
          <p:nvPr/>
        </p:nvSpPr>
        <p:spPr>
          <a:xfrm>
            <a:off x="3435850" y="5393325"/>
            <a:ext cx="2566500" cy="5748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pic>
        <p:nvPicPr>
          <p:cNvPr id="155" name="Google Shape;155;g226d99f71a9_1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4900" y="4078963"/>
            <a:ext cx="12525100" cy="7656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g226d99f71a9_1_5"/>
          <p:cNvCxnSpPr/>
          <p:nvPr/>
        </p:nvCxnSpPr>
        <p:spPr>
          <a:xfrm>
            <a:off x="6217950" y="5752625"/>
            <a:ext cx="3552300" cy="1026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" name="Google Shape;157;g226d99f71a9_1_5"/>
          <p:cNvSpPr txBox="1"/>
          <p:nvPr/>
        </p:nvSpPr>
        <p:spPr>
          <a:xfrm>
            <a:off x="1131775" y="22676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시작 화면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" name="Google Shape;162;g226d99f71a9_1_18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63" name="Google Shape;163;g226d99f71a9_1_18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64" name="Google Shape;164;g226d99f71a9_1_18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5" name="Google Shape;165;g226d99f71a9_1_18"/>
          <p:cNvSpPr txBox="1"/>
          <p:nvPr/>
        </p:nvSpPr>
        <p:spPr>
          <a:xfrm>
            <a:off x="15275625" y="3448150"/>
            <a:ext cx="8678400" cy="26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게임 시작 시 유저의 첫 두장의 카드가 페어인지 여부를 예측할 수 있는 페어베팅을 할 수 있다.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6" name="Google Shape;166;g226d99f71a9_1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475" y="3037500"/>
            <a:ext cx="13169525" cy="80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26d99f71a9_1_18"/>
          <p:cNvSpPr/>
          <p:nvPr/>
        </p:nvSpPr>
        <p:spPr>
          <a:xfrm>
            <a:off x="6244968" y="9121550"/>
            <a:ext cx="1215300" cy="4929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cxnSp>
        <p:nvCxnSpPr>
          <p:cNvPr id="168" name="Google Shape;168;g226d99f71a9_1_18"/>
          <p:cNvCxnSpPr/>
          <p:nvPr/>
        </p:nvCxnSpPr>
        <p:spPr>
          <a:xfrm>
            <a:off x="9440575" y="8813175"/>
            <a:ext cx="6283200" cy="5955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9" name="Google Shape;169;g226d99f71a9_1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7800" y="8493713"/>
            <a:ext cx="5465449" cy="286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g226d99f71a9_1_18"/>
          <p:cNvSpPr txBox="1"/>
          <p:nvPr/>
        </p:nvSpPr>
        <p:spPr>
          <a:xfrm>
            <a:off x="943475" y="22676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페어 베팅 여부 선택 (페어 베팅 한다고 가정)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g226d99f71a9_1_44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76" name="Google Shape;176;g226d99f71a9_1_44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77" name="Google Shape;177;g226d99f71a9_1_44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" name="Google Shape;178;g226d99f71a9_1_44"/>
          <p:cNvSpPr txBox="1"/>
          <p:nvPr/>
        </p:nvSpPr>
        <p:spPr>
          <a:xfrm>
            <a:off x="15875350" y="3407100"/>
            <a:ext cx="7849500" cy="26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페어 베팅 여부 판단 이후 왼쪽 아래에 있는 칩 이미지를 눌러 직접 베팅을 할 수 있다.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g226d99f71a9_1_44"/>
          <p:cNvSpPr txBox="1"/>
          <p:nvPr/>
        </p:nvSpPr>
        <p:spPr>
          <a:xfrm>
            <a:off x="937454" y="2267675"/>
            <a:ext cx="14714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베팅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0" name="Google Shape;180;g226d99f71a9_1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925" y="2942547"/>
            <a:ext cx="14141966" cy="8518677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g226d99f71a9_1_44"/>
          <p:cNvSpPr/>
          <p:nvPr/>
        </p:nvSpPr>
        <p:spPr>
          <a:xfrm>
            <a:off x="9102046" y="9279105"/>
            <a:ext cx="1623300" cy="536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g226d99f71a9_1_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475" y="2973195"/>
            <a:ext cx="13956251" cy="85442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7" name="Google Shape;187;g226d99f71a9_1_71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88" name="Google Shape;188;g226d99f71a9_1_71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89" name="Google Shape;189;g226d99f71a9_1_71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0" name="Google Shape;190;g226d99f71a9_1_71"/>
          <p:cNvSpPr txBox="1"/>
          <p:nvPr/>
        </p:nvSpPr>
        <p:spPr>
          <a:xfrm>
            <a:off x="16019075" y="3379350"/>
            <a:ext cx="7849500" cy="6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Char char="-"/>
            </a:pPr>
            <a:r>
              <a:rPr lang="en-US" sz="4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100달러 짜리를 눌러 베팅금액에 100달러가 추가된 것을 확인 할 수 있다. 베팅 완료 시 Confirm을 눌러 진행한다.</a:t>
            </a:r>
            <a:endParaRPr sz="4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Char char="-"/>
            </a:pPr>
            <a:r>
              <a:rPr lang="en-US" sz="4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한 버튼을 여러번 눌러 베팅액을 추가하거나 여러 버튼을 조합하여 베팅하는 것 역시 가능하다.</a:t>
            </a:r>
            <a:endParaRPr sz="4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1" name="Google Shape;191;g226d99f71a9_1_71"/>
          <p:cNvSpPr txBox="1"/>
          <p:nvPr/>
        </p:nvSpPr>
        <p:spPr>
          <a:xfrm>
            <a:off x="943475" y="2267675"/>
            <a:ext cx="14465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베팅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g226d99f71a9_1_71"/>
          <p:cNvSpPr/>
          <p:nvPr/>
        </p:nvSpPr>
        <p:spPr>
          <a:xfrm>
            <a:off x="1246560" y="9507582"/>
            <a:ext cx="650400" cy="5427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cxnSp>
        <p:nvCxnSpPr>
          <p:cNvPr id="193" name="Google Shape;193;g226d99f71a9_1_71"/>
          <p:cNvCxnSpPr/>
          <p:nvPr/>
        </p:nvCxnSpPr>
        <p:spPr>
          <a:xfrm flipH="1" rot="10800000">
            <a:off x="1394372" y="5869748"/>
            <a:ext cx="354600" cy="33966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g226d99f71a9_1_71"/>
          <p:cNvSpPr/>
          <p:nvPr/>
        </p:nvSpPr>
        <p:spPr>
          <a:xfrm>
            <a:off x="5348005" y="10518793"/>
            <a:ext cx="1654200" cy="5427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sp>
        <p:nvSpPr>
          <p:cNvPr id="195" name="Google Shape;195;g226d99f71a9_1_71"/>
          <p:cNvSpPr txBox="1"/>
          <p:nvPr/>
        </p:nvSpPr>
        <p:spPr>
          <a:xfrm>
            <a:off x="2165722" y="6167820"/>
            <a:ext cx="61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g226d99f71a9_1_71"/>
          <p:cNvSpPr txBox="1"/>
          <p:nvPr/>
        </p:nvSpPr>
        <p:spPr>
          <a:xfrm>
            <a:off x="1029855" y="6002055"/>
            <a:ext cx="50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sz="3600">
              <a:solidFill>
                <a:srgbClr val="98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g226d99f71a9_1_71"/>
          <p:cNvSpPr txBox="1"/>
          <p:nvPr/>
        </p:nvSpPr>
        <p:spPr>
          <a:xfrm>
            <a:off x="5203383" y="9795531"/>
            <a:ext cx="50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1" sz="3600">
              <a:solidFill>
                <a:srgbClr val="98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2" name="Google Shape;202;g226d99f71a9_1_88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03" name="Google Shape;203;g226d99f71a9_1_88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204" name="Google Shape;204;g226d99f71a9_1_88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Google Shape;205;g226d99f71a9_1_88"/>
          <p:cNvSpPr txBox="1"/>
          <p:nvPr/>
        </p:nvSpPr>
        <p:spPr>
          <a:xfrm>
            <a:off x="12204500" y="1867225"/>
            <a:ext cx="102012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Char char="-"/>
            </a:pPr>
            <a:r>
              <a:rPr lang="en-US" sz="4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유저의 첫 2장 카드가 페어가 아닌 것이 확인되었고, 그에 따라 초반에 페어 베팅한 베팅 금액이 차감된다.</a:t>
            </a:r>
            <a:endParaRPr sz="4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(초기 페어 베팅 100달러)</a:t>
            </a:r>
            <a:endParaRPr sz="4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6" name="Google Shape;206;g226d99f71a9_1_88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페어 베팅 결과 및 Surrender 여부 확인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7" name="Google Shape;207;g226d99f71a9_1_88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8" name="Google Shape;208;g226d99f71a9_1_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5900" y="2822800"/>
            <a:ext cx="10041177" cy="725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g226d99f71a9_1_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04500" y="4840525"/>
            <a:ext cx="11298824" cy="713309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226d99f71a9_1_88"/>
          <p:cNvSpPr/>
          <p:nvPr/>
        </p:nvSpPr>
        <p:spPr>
          <a:xfrm>
            <a:off x="7378300" y="8339950"/>
            <a:ext cx="11349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cxnSp>
        <p:nvCxnSpPr>
          <p:cNvPr id="211" name="Google Shape;211;g226d99f71a9_1_88"/>
          <p:cNvCxnSpPr/>
          <p:nvPr/>
        </p:nvCxnSpPr>
        <p:spPr>
          <a:xfrm flipH="1" rot="10800000">
            <a:off x="8616100" y="6401975"/>
            <a:ext cx="3401100" cy="21300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2" name="Google Shape;212;g226d99f71a9_1_88"/>
          <p:cNvSpPr/>
          <p:nvPr/>
        </p:nvSpPr>
        <p:spPr>
          <a:xfrm>
            <a:off x="12354400" y="5793125"/>
            <a:ext cx="1049400" cy="646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7" name="Google Shape;217;g226d99f71a9_1_108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18" name="Google Shape;218;g226d99f71a9_1_108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219" name="Google Shape;219;g226d99f71a9_1_108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0" name="Google Shape;220;g226d99f71a9_1_108"/>
          <p:cNvSpPr txBox="1"/>
          <p:nvPr/>
        </p:nvSpPr>
        <p:spPr>
          <a:xfrm>
            <a:off x="15708250" y="2750575"/>
            <a:ext cx="71469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Char char="-"/>
            </a:pPr>
            <a:r>
              <a:rPr lang="en-US" sz="4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딜러의 첫 카드와 유저의 카드를 보고 해당 게임을 포기할지 여부를 판단하는 Surrender 창이 나온다.</a:t>
            </a:r>
            <a:endParaRPr sz="4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Char char="-"/>
            </a:pPr>
            <a:r>
              <a:rPr lang="en-US" sz="4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Surrender를 선택 시 Dealer Win으로 처리되고 다음 게임 진행</a:t>
            </a:r>
            <a:endParaRPr sz="4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1" name="Google Shape;221;g226d99f71a9_1_108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Surrender 여부 확인(Surrender을 원할 시)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2" name="Google Shape;222;g226d99f71a9_1_108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3" name="Google Shape;223;g226d99f71a9_1_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5575" y="3048525"/>
            <a:ext cx="13884625" cy="8380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g226d99f71a9_1_108"/>
          <p:cNvSpPr/>
          <p:nvPr/>
        </p:nvSpPr>
        <p:spPr>
          <a:xfrm>
            <a:off x="8746150" y="9464200"/>
            <a:ext cx="15096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cxnSp>
        <p:nvCxnSpPr>
          <p:cNvPr id="225" name="Google Shape;225;g226d99f71a9_1_108"/>
          <p:cNvCxnSpPr/>
          <p:nvPr/>
        </p:nvCxnSpPr>
        <p:spPr>
          <a:xfrm flipH="1" rot="10800000">
            <a:off x="10639775" y="8875325"/>
            <a:ext cx="5387100" cy="818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6" name="Google Shape;226;g226d99f71a9_1_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10900" y="7994775"/>
            <a:ext cx="4940900" cy="297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g226d99f71a9_1_123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32" name="Google Shape;232;g226d99f71a9_1_123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233" name="Google Shape;233;g226d99f71a9_1_123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4" name="Google Shape;234;g226d99f71a9_1_123"/>
          <p:cNvSpPr txBox="1"/>
          <p:nvPr/>
        </p:nvSpPr>
        <p:spPr>
          <a:xfrm>
            <a:off x="1186525" y="8976475"/>
            <a:ext cx="71469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Surrender를 선택하지 않을 시 유저의 카드 한장만 더 받고 게임을 종료할 수 있는 Double_Down 여부 선택 가능</a:t>
            </a:r>
            <a:endParaRPr sz="4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5" name="Google Shape;235;g226d99f71a9_1_123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Surrender 여부 확인(Surrender을 원하지 않을 시)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6" name="Google Shape;236;g226d99f71a9_1_123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7" name="Google Shape;237;g226d99f71a9_1_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475" y="3043925"/>
            <a:ext cx="9079449" cy="548042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226d99f71a9_1_123"/>
          <p:cNvSpPr/>
          <p:nvPr/>
        </p:nvSpPr>
        <p:spPr>
          <a:xfrm>
            <a:off x="6984775" y="7121975"/>
            <a:ext cx="10974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pic>
        <p:nvPicPr>
          <p:cNvPr id="239" name="Google Shape;239;g226d99f71a9_1_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7225" y="4562675"/>
            <a:ext cx="10832700" cy="6939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0" name="Google Shape;240;g226d99f71a9_1_123"/>
          <p:cNvCxnSpPr/>
          <p:nvPr/>
        </p:nvCxnSpPr>
        <p:spPr>
          <a:xfrm>
            <a:off x="8384250" y="7522175"/>
            <a:ext cx="3180900" cy="4962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5" name="Google Shape;245;g226d99f71a9_1_143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46" name="Google Shape;246;g226d99f71a9_1_143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247" name="Google Shape;247;g226d99f71a9_1_143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8" name="Google Shape;248;g226d99f71a9_1_143"/>
          <p:cNvSpPr txBox="1"/>
          <p:nvPr/>
        </p:nvSpPr>
        <p:spPr>
          <a:xfrm>
            <a:off x="1748650" y="8878500"/>
            <a:ext cx="71469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더블 다운 선택 시 초기 배팅 금액만큼 추가로 배팅하며 유저는 카드를 한장 더 받고 게임을 마무리하고 결과가 나온다.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9" name="Google Shape;249;g226d99f71a9_1_143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Double Down ( 더블다운 선택 시 가정 ) 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0" name="Google Shape;250;g226d99f71a9_1_143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1" name="Google Shape;251;g226d99f71a9_1_143"/>
          <p:cNvSpPr/>
          <p:nvPr/>
        </p:nvSpPr>
        <p:spPr>
          <a:xfrm>
            <a:off x="6984775" y="7121975"/>
            <a:ext cx="10974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pic>
        <p:nvPicPr>
          <p:cNvPr id="252" name="Google Shape;252;g226d99f71a9_1_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575" y="2982625"/>
            <a:ext cx="8841666" cy="5663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3" name="Google Shape;253;g226d99f71a9_1_143"/>
          <p:cNvCxnSpPr/>
          <p:nvPr/>
        </p:nvCxnSpPr>
        <p:spPr>
          <a:xfrm>
            <a:off x="6890825" y="7672075"/>
            <a:ext cx="4451700" cy="7350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54" name="Google Shape;254;g226d99f71a9_1_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08775" y="3476000"/>
            <a:ext cx="11784101" cy="8272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226d99f71a9_1_143"/>
          <p:cNvSpPr/>
          <p:nvPr/>
        </p:nvSpPr>
        <p:spPr>
          <a:xfrm>
            <a:off x="5709475" y="7213225"/>
            <a:ext cx="10974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0" name="Google Shape;260;g226d99f71a9_1_158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61" name="Google Shape;261;g226d99f71a9_1_158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262" name="Google Shape;262;g226d99f71a9_1_158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3" name="Google Shape;263;g226d99f71a9_1_158"/>
          <p:cNvSpPr txBox="1"/>
          <p:nvPr/>
        </p:nvSpPr>
        <p:spPr>
          <a:xfrm>
            <a:off x="1692450" y="9160675"/>
            <a:ext cx="71469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더블 다운을 선택하지 않을 시 한장을 더 받을 지 게임을 마무리 할지를 결정하는 Hit or Stay를 선택할 수 있다.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4" name="Google Shape;264;g226d99f71a9_1_158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Double Down ( 더블다운을 선택하지 않을 시 가정 ) 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5" name="Google Shape;265;g226d99f71a9_1_158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g226d99f71a9_1_158"/>
          <p:cNvSpPr/>
          <p:nvPr/>
        </p:nvSpPr>
        <p:spPr>
          <a:xfrm>
            <a:off x="6984775" y="7121975"/>
            <a:ext cx="10974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pic>
        <p:nvPicPr>
          <p:cNvPr id="267" name="Google Shape;267;g226d99f71a9_1_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575" y="2982625"/>
            <a:ext cx="8841666" cy="5663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8" name="Google Shape;268;g226d99f71a9_1_158"/>
          <p:cNvCxnSpPr/>
          <p:nvPr/>
        </p:nvCxnSpPr>
        <p:spPr>
          <a:xfrm>
            <a:off x="8232100" y="7601250"/>
            <a:ext cx="3297900" cy="2061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9" name="Google Shape;269;g226d99f71a9_1_158"/>
          <p:cNvSpPr/>
          <p:nvPr/>
        </p:nvSpPr>
        <p:spPr>
          <a:xfrm>
            <a:off x="6784625" y="7213225"/>
            <a:ext cx="10974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pic>
        <p:nvPicPr>
          <p:cNvPr id="270" name="Google Shape;270;g226d99f71a9_1_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80075" y="3474175"/>
            <a:ext cx="11642301" cy="808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2"/>
          <p:cNvCxnSpPr/>
          <p:nvPr/>
        </p:nvCxnSpPr>
        <p:spPr>
          <a:xfrm>
            <a:off x="430126" y="12076111"/>
            <a:ext cx="23523750" cy="2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6" name="Google Shape;76;p2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77" name="Google Shape;77;p2"/>
          <p:cNvSpPr txBox="1"/>
          <p:nvPr/>
        </p:nvSpPr>
        <p:spPr>
          <a:xfrm>
            <a:off x="1120175" y="647225"/>
            <a:ext cx="58995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게임 소개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2"/>
          <p:cNvSpPr txBox="1"/>
          <p:nvPr/>
        </p:nvSpPr>
        <p:spPr>
          <a:xfrm>
            <a:off x="3012050" y="3186300"/>
            <a:ext cx="19142700" cy="101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게임 이름 : 블랙잭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목표 : 딜러에게 카드를 한장씩 받아 21에 가까운 수를 만드는 사람이 이기며 21을 초과하면 지는 게임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용어 설명 : 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 </a:t>
            </a: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스탠드, 스테이(Stand, Stay)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카드를 더 뽑지 않고 차례를 마치는 것을 스탠드, 혹은 스테이라고 부른다. 카드의 합이 21을 초과하여 버스트가 되는 상황이 나오지 않는 이상 언제든 멈출 수 있다.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5" name="Google Shape;275;g226d99f71a9_1_173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76" name="Google Shape;276;g226d99f71a9_1_173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277" name="Google Shape;277;g226d99f71a9_1_173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8" name="Google Shape;278;g226d99f71a9_1_173"/>
          <p:cNvSpPr txBox="1"/>
          <p:nvPr/>
        </p:nvSpPr>
        <p:spPr>
          <a:xfrm>
            <a:off x="14883750" y="3529125"/>
            <a:ext cx="7146900" cy="5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블랙잭 게임은 최대한 21에 가깝게 점수를 획득하는 게임이므로 현재 점수를 고려하여 선택하여야 한다.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현재 점수 15점을 기준으로 Hit 선택시 카드 한장을 더 받고, Stay선택시 현재 점수로 게임을 마무리한다.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9" name="Google Shape;279;g226d99f71a9_1_173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Hit or Stay 여부 확인</a:t>
            </a: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0" name="Google Shape;280;g226d99f71a9_1_173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81" name="Google Shape;281;g226d99f71a9_1_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175" y="3046250"/>
            <a:ext cx="13191000" cy="835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g226d99f71a9_1_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175" y="3046250"/>
            <a:ext cx="8807707" cy="5579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g226d99f71a9_1_187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88" name="Google Shape;288;g226d99f71a9_1_187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289" name="Google Shape;289;g226d99f71a9_1_187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0" name="Google Shape;290;g226d99f71a9_1_187"/>
          <p:cNvSpPr txBox="1"/>
          <p:nvPr/>
        </p:nvSpPr>
        <p:spPr>
          <a:xfrm>
            <a:off x="1037175" y="9150425"/>
            <a:ext cx="71469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해당 예시에서는 Hit을 눌러 카드를 한장 더 받아 User의 점수가 15점에서 19점이 되었고,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1" name="Google Shape;291;g226d99f71a9_1_187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Hit or Stay 여부 확인 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2" name="Google Shape;292;g226d99f71a9_1_187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3" name="Google Shape;293;g226d99f71a9_1_187"/>
          <p:cNvSpPr/>
          <p:nvPr/>
        </p:nvSpPr>
        <p:spPr>
          <a:xfrm>
            <a:off x="5804300" y="7322300"/>
            <a:ext cx="10038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cxnSp>
        <p:nvCxnSpPr>
          <p:cNvPr id="294" name="Google Shape;294;g226d99f71a9_1_187"/>
          <p:cNvCxnSpPr/>
          <p:nvPr/>
        </p:nvCxnSpPr>
        <p:spPr>
          <a:xfrm>
            <a:off x="7020100" y="7722500"/>
            <a:ext cx="3835200" cy="4785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95" name="Google Shape;295;g226d99f71a9_1_1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51375" y="3858938"/>
            <a:ext cx="11506200" cy="7326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g226d99f71a9_1_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475" y="2894747"/>
            <a:ext cx="8921276" cy="56808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Google Shape;301;g226d99f71a9_1_200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02" name="Google Shape;302;g226d99f71a9_1_200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303" name="Google Shape;303;g226d99f71a9_1_200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4" name="Google Shape;304;g226d99f71a9_1_200"/>
          <p:cNvSpPr txBox="1"/>
          <p:nvPr/>
        </p:nvSpPr>
        <p:spPr>
          <a:xfrm>
            <a:off x="1393175" y="8963075"/>
            <a:ext cx="91248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19점에서 Stay를 눌러 게임을 마무리 하였고, 유저 점수 19점, 딜러 점수 22점으로 User Win으로 결과 화면이 출력되었다. 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이후 다음게임으로  계속 진행이 가능하다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5" name="Google Shape;305;g226d99f71a9_1_200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Hit or Stay 여부 확인 및 결과 화면 출력 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6" name="Google Shape;306;g226d99f71a9_1_200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7" name="Google Shape;307;g226d99f71a9_1_200"/>
          <p:cNvSpPr/>
          <p:nvPr/>
        </p:nvSpPr>
        <p:spPr>
          <a:xfrm>
            <a:off x="7134675" y="7213238"/>
            <a:ext cx="1003800" cy="4002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cxnSp>
        <p:nvCxnSpPr>
          <p:cNvPr id="308" name="Google Shape;308;g226d99f71a9_1_200"/>
          <p:cNvCxnSpPr/>
          <p:nvPr/>
        </p:nvCxnSpPr>
        <p:spPr>
          <a:xfrm>
            <a:off x="8406675" y="7460175"/>
            <a:ext cx="2992200" cy="3471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09" name="Google Shape;309;g226d99f71a9_1_2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08775" y="3561975"/>
            <a:ext cx="11650949" cy="773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g226d99f71a9_1_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41025" y="5244150"/>
            <a:ext cx="10394449" cy="647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g226d99f71a9_1_2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0600" y="3076050"/>
            <a:ext cx="9124799" cy="65415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g226d99f71a9_1_214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17" name="Google Shape;317;g226d99f71a9_1_214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318" name="Google Shape;318;g226d99f71a9_1_214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9" name="Google Shape;319;g226d99f71a9_1_214"/>
          <p:cNvSpPr txBox="1"/>
          <p:nvPr/>
        </p:nvSpPr>
        <p:spPr>
          <a:xfrm>
            <a:off x="11398875" y="2600675"/>
            <a:ext cx="91248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베팅 이후 카드를 분배 받을 때 딜러의 첫 카드가 A카드일 경우 딜러가 블랙잭인 경우를 대비한 인슈어런스 보험금 배팅을 할 수 있다.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0" name="Google Shape;320;g226d99f71a9_1_214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예외 사항( Insuarance )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1" name="Google Shape;321;g226d99f71a9_1_214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g226d99f71a9_1_214"/>
          <p:cNvSpPr/>
          <p:nvPr/>
        </p:nvSpPr>
        <p:spPr>
          <a:xfrm>
            <a:off x="6347700" y="8112675"/>
            <a:ext cx="1078800" cy="4818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cxnSp>
        <p:nvCxnSpPr>
          <p:cNvPr id="323" name="Google Shape;323;g226d99f71a9_1_214"/>
          <p:cNvCxnSpPr/>
          <p:nvPr/>
        </p:nvCxnSpPr>
        <p:spPr>
          <a:xfrm>
            <a:off x="7619700" y="8509475"/>
            <a:ext cx="6570900" cy="2910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8" name="Google Shape;328;g226d99f71a9_1_230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29" name="Google Shape;329;g226d99f71a9_1_230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330" name="Google Shape;330;g226d99f71a9_1_230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게임 진행 화면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1" name="Google Shape;331;g226d99f71a9_1_230"/>
          <p:cNvSpPr txBox="1"/>
          <p:nvPr/>
        </p:nvSpPr>
        <p:spPr>
          <a:xfrm>
            <a:off x="14248300" y="3331450"/>
            <a:ext cx="7475100" cy="6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인슈어런스 베팅 금액은 오른쪽 아래의 Insuarance Bet에서 볼 수 있다.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lvetica Neue"/>
              <a:buChar char="-"/>
            </a:pPr>
            <a: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인슈어런스 베팅은 초기 베팅금액의 절반까지만 베팅할 수 있으며 베팅 완료 시 화면 가운데의 INSURANCE PAYS 2T01을 눌러 게임을 진행하며 이후 게임 진행 방식은 앞에서 설명한 진행 방식과 같다.</a:t>
            </a:r>
            <a:endParaRPr sz="3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2" name="Google Shape;332;g226d99f71a9_1_230"/>
          <p:cNvSpPr txBox="1"/>
          <p:nvPr/>
        </p:nvSpPr>
        <p:spPr>
          <a:xfrm>
            <a:off x="943475" y="2104075"/>
            <a:ext cx="15075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Char char="-"/>
            </a:pPr>
            <a:r>
              <a:rPr lang="en-US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예외 사항( Insuarance )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3" name="Google Shape;333;g226d99f71a9_1_230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4" name="Google Shape;334;g226d99f71a9_1_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800" y="3235375"/>
            <a:ext cx="12686849" cy="785274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g226d99f71a9_1_230"/>
          <p:cNvSpPr/>
          <p:nvPr/>
        </p:nvSpPr>
        <p:spPr>
          <a:xfrm>
            <a:off x="4792450" y="6961658"/>
            <a:ext cx="4995000" cy="646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0" name="Google Shape;340;g226d99f71a9_1_251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41" name="Google Shape;341;g226d99f71a9_1_251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342" name="Google Shape;342;g226d99f71a9_1_251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프로젝트 진행 과정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3" name="Google Shape;343;g226d99f71a9_1_251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44" name="Google Shape;344;g226d99f71a9_1_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4100" y="3395438"/>
            <a:ext cx="20354579" cy="692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9" name="Google Shape;349;g226d99f71a9_1_263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50" name="Google Shape;350;g226d99f71a9_1_263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351" name="Google Shape;351;g226d99f71a9_1_263"/>
          <p:cNvSpPr txBox="1"/>
          <p:nvPr/>
        </p:nvSpPr>
        <p:spPr>
          <a:xfrm>
            <a:off x="158075" y="380275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프로젝트 협업 방식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2" name="Google Shape;352;g226d99f71a9_1_263"/>
          <p:cNvSpPr txBox="1"/>
          <p:nvPr/>
        </p:nvSpPr>
        <p:spPr>
          <a:xfrm>
            <a:off x="1584800" y="3383975"/>
            <a:ext cx="14423400" cy="44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Char char="-"/>
            </a:pPr>
            <a:r>
              <a:rPr lang="en-US" sz="5000">
                <a:solidFill>
                  <a:schemeClr val="dk1"/>
                </a:solidFill>
              </a:rPr>
              <a:t>팀 깃허브 Repository 생성 후, 코드 작성 및 피드백 후, pull request를 보내고 merge하는 방식으로 진행.</a:t>
            </a:r>
            <a:endParaRPr sz="50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Char char="-"/>
            </a:pPr>
            <a:r>
              <a:rPr b="1" lang="en-US" sz="5000">
                <a:solidFill>
                  <a:schemeClr val="dk1"/>
                </a:solidFill>
              </a:rPr>
              <a:t>	</a:t>
            </a:r>
            <a:r>
              <a:rPr lang="en-US" sz="5000">
                <a:solidFill>
                  <a:schemeClr val="dk1"/>
                </a:solidFill>
              </a:rPr>
              <a:t>협업한 깃허브 조직 저장소 </a:t>
            </a:r>
            <a:r>
              <a:rPr lang="en-US" sz="5000">
                <a:solidFill>
                  <a:schemeClr val="dk1"/>
                </a:solidFill>
              </a:rPr>
              <a:t>: </a:t>
            </a:r>
            <a:r>
              <a:rPr lang="en-US" sz="50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https://github.com/wnsduq23/BlackJack_Project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3" name="Google Shape;353;g226d99f71a9_1_263"/>
          <p:cNvSpPr txBox="1"/>
          <p:nvPr/>
        </p:nvSpPr>
        <p:spPr>
          <a:xfrm>
            <a:off x="2217300" y="6252150"/>
            <a:ext cx="6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"/>
          <p:cNvSpPr txBox="1"/>
          <p:nvPr/>
        </p:nvSpPr>
        <p:spPr>
          <a:xfrm>
            <a:off x="9289236" y="5422975"/>
            <a:ext cx="5805527" cy="1308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Helvetica Neue"/>
              <a:buNone/>
            </a:pPr>
            <a:r>
              <a:rPr b="1" i="0" lang="en-US" sz="7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 🙆🏻‍♂️</a:t>
            </a:r>
            <a:endParaRPr/>
          </a:p>
        </p:txBody>
      </p:sp>
      <p:cxnSp>
        <p:nvCxnSpPr>
          <p:cNvPr id="359" name="Google Shape;359;p3"/>
          <p:cNvCxnSpPr/>
          <p:nvPr/>
        </p:nvCxnSpPr>
        <p:spPr>
          <a:xfrm>
            <a:off x="430126" y="12076111"/>
            <a:ext cx="23523750" cy="2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60" name="Google Shape;360;p3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g226d99f7014_0_12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4" name="Google Shape;84;g226d99f7014_0_12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85" name="Google Shape;85;g226d99f7014_0_12"/>
          <p:cNvSpPr txBox="1"/>
          <p:nvPr/>
        </p:nvSpPr>
        <p:spPr>
          <a:xfrm>
            <a:off x="199150" y="647200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게임 소개(cont.)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g226d99f7014_0_12"/>
          <p:cNvSpPr txBox="1"/>
          <p:nvPr/>
        </p:nvSpPr>
        <p:spPr>
          <a:xfrm>
            <a:off x="3012050" y="3186300"/>
            <a:ext cx="19142700" cy="86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용어 설명(cont.) : 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 </a:t>
            </a: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더블다운(Double Down)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돈을 두 배로 거는 것. 본래 합이 21이 넘지 않는 한 무제한으로 뽑을 수 있는 카드를 이후 단 하나만 더 받는 조건으로 돈을 두 배로 걸 수 있다.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 버스트(Bust)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카드 총합이 21을 넘는 경우. 플레이어가 버스트 당하면 이후 경기 진행에 상관없이 바로 패배가 확정되어 배팅액을 잃는다.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" name="Google Shape;91;g226d99f7014_0_20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92" name="Google Shape;92;g226d99f7014_0_20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93" name="Google Shape;93;g226d99f7014_0_20"/>
          <p:cNvSpPr txBox="1"/>
          <p:nvPr/>
        </p:nvSpPr>
        <p:spPr>
          <a:xfrm>
            <a:off x="199150" y="647200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게임 소개(cont.)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Google Shape;94;g226d99f7014_0_20"/>
          <p:cNvSpPr txBox="1"/>
          <p:nvPr/>
        </p:nvSpPr>
        <p:spPr>
          <a:xfrm>
            <a:off x="3012050" y="3186300"/>
            <a:ext cx="19142700" cy="9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용어 설명(cont.) : 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 </a:t>
            </a: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블랙잭(Blackjack)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한장과 10에 해당하는 패(10,J,Q,K)로 21을 이루는 경우(처음 받은 2장의 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카드가 21일 때) 베팅 금액의 2.5배를 돌려준다.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5. 인슈어런스(Insurance)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딜러의 오픈된 카드가 스페이드 A일 경우, 딜러가 블랙잭이 나올 가능성에 대비해 보험을 들어두는 것을 말한다. 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건 금액의 절반 이하를 인슈어런스 로 지불하게 되며 만약 딜러가 블랙잭일 경우 보험금의 2배를 보험수당으로 지불한다.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g226d99f7014_0_27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00" name="Google Shape;100;g226d99f7014_0_27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01" name="Google Shape;101;g226d99f7014_0_27"/>
          <p:cNvSpPr txBox="1"/>
          <p:nvPr/>
        </p:nvSpPr>
        <p:spPr>
          <a:xfrm>
            <a:off x="199150" y="647200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게임 소개(cont.)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2" name="Google Shape;102;g226d99f7014_0_27"/>
          <p:cNvSpPr txBox="1"/>
          <p:nvPr/>
        </p:nvSpPr>
        <p:spPr>
          <a:xfrm>
            <a:off x="3012050" y="3186300"/>
            <a:ext cx="19142700" cy="78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용어 설명(cont.) : 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6. </a:t>
            </a: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힛(Hit)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처음 2장의 상태에서 카드를 더 뽑는 것을 Hit이라고 한다. 21이 되지 않는 한 얼마든지 원하는 만큼 카드를 뽑을 수 있다. 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7. 서렌더(Surrender)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이름 그대로 해당 판을 포기하는 것. 플레이어가 게임을 포기하고, 베팅액의 절반을 돌려 받는 규칙이다.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Google Shape;107;g226d99f7014_0_34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08" name="Google Shape;108;g226d99f7014_0_34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09" name="Google Shape;109;g226d99f7014_0_34"/>
          <p:cNvSpPr txBox="1"/>
          <p:nvPr/>
        </p:nvSpPr>
        <p:spPr>
          <a:xfrm>
            <a:off x="199150" y="647200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게임 소개(cont.)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0" name="Google Shape;110;g226d99f7014_0_34"/>
          <p:cNvSpPr txBox="1"/>
          <p:nvPr/>
        </p:nvSpPr>
        <p:spPr>
          <a:xfrm>
            <a:off x="3012050" y="3186300"/>
            <a:ext cx="19142700" cy="86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용어 설명(cont.) : 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8. </a:t>
            </a: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페어베팅(PairBetting)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처음에 자신의 카드가 pair인 경우에 대한 베팅을 할 건지 묻는다. 페어베팅의 경우 퍼펙트 페어, mix pair로 나뉘는데, perfect pair의 경우 숫자와 모양이 똑같은 경우이며 15배의 베팅 금액을, mix pair는 숫자만 같은 경우이고 이는 10배의 베팅금을 받는다.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g226d99f7014_0_45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16" name="Google Shape;116;g226d99f7014_0_45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17" name="Google Shape;117;g226d99f7014_0_45"/>
          <p:cNvSpPr txBox="1"/>
          <p:nvPr/>
        </p:nvSpPr>
        <p:spPr>
          <a:xfrm>
            <a:off x="199150" y="647200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사용한 기능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8" name="Google Shape;118;g226d99f7014_0_45"/>
          <p:cNvSpPr txBox="1"/>
          <p:nvPr/>
        </p:nvSpPr>
        <p:spPr>
          <a:xfrm>
            <a:off x="3012050" y="3186300"/>
            <a:ext cx="19142700" cy="9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1. 비동기 프로그래밍 : async, await 키워드 이용. 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베팅받는 동안 베팅 이미지를 클릭할 수 있게 하기 위해(여러 작업 동시 시행) 구현.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Google Shape;123;g226d99f7014_0_78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24" name="Google Shape;124;g226d99f7014_0_78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25" name="Google Shape;125;g226d99f7014_0_78"/>
          <p:cNvSpPr txBox="1"/>
          <p:nvPr/>
        </p:nvSpPr>
        <p:spPr>
          <a:xfrm>
            <a:off x="199150" y="647200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사용한 기능(cont.)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g226d99f7014_0_78"/>
          <p:cNvSpPr txBox="1"/>
          <p:nvPr/>
        </p:nvSpPr>
        <p:spPr>
          <a:xfrm>
            <a:off x="3012050" y="3186300"/>
            <a:ext cx="19142700" cy="6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7" name="Google Shape;127;g226d99f7014_0_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8975" y="3186300"/>
            <a:ext cx="18346076" cy="77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124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Google Shape;132;g226d99f7014_0_58"/>
          <p:cNvCxnSpPr/>
          <p:nvPr/>
        </p:nvCxnSpPr>
        <p:spPr>
          <a:xfrm>
            <a:off x="430126" y="12076111"/>
            <a:ext cx="23523900" cy="0"/>
          </a:xfrm>
          <a:prstGeom prst="straightConnector1">
            <a:avLst/>
          </a:prstGeom>
          <a:noFill/>
          <a:ln cap="flat" cmpd="sng" w="25400">
            <a:solidFill>
              <a:srgbClr val="D5D5D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33" name="Google Shape;133;g226d99f7014_0_58"/>
          <p:cNvSpPr txBox="1"/>
          <p:nvPr/>
        </p:nvSpPr>
        <p:spPr>
          <a:xfrm>
            <a:off x="14615351" y="12299422"/>
            <a:ext cx="93327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23-1 </a:t>
            </a:r>
            <a:r>
              <a:rPr lang="en-US" sz="3000">
                <a:solidFill>
                  <a:srgbClr val="FFFFFF"/>
                </a:solidFill>
              </a:rPr>
              <a:t>C# Programming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r>
              <a:rPr lang="en-US" sz="3000">
                <a:solidFill>
                  <a:srgbClr val="FFFFFF"/>
                </a:solidFill>
              </a:rPr>
              <a:t>Blackjack game</a:t>
            </a:r>
            <a:endParaRPr/>
          </a:p>
        </p:txBody>
      </p:sp>
      <p:sp>
        <p:nvSpPr>
          <p:cNvPr id="134" name="Google Shape;134;g226d99f7014_0_58"/>
          <p:cNvSpPr txBox="1"/>
          <p:nvPr/>
        </p:nvSpPr>
        <p:spPr>
          <a:xfrm>
            <a:off x="199150" y="647200"/>
            <a:ext cx="114507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사용한 기능(cont.)</a:t>
            </a:r>
            <a:endParaRPr sz="10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g226d99f7014_0_58"/>
          <p:cNvSpPr txBox="1"/>
          <p:nvPr/>
        </p:nvSpPr>
        <p:spPr>
          <a:xfrm>
            <a:off x="3012050" y="3186300"/>
            <a:ext cx="19142700" cy="86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2. 스프라이</a:t>
            </a:r>
            <a:r>
              <a:rPr lang="en-US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트 시트(sprite sheet) 기법 : 단일 이미지 파일 내에 카드 이미지와 같은 여러 그래픽 요소를 저장하는 데 사용되는 방법.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